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0" r:id="rId6"/>
    <p:sldId id="287" r:id="rId7"/>
    <p:sldId id="289" r:id="rId8"/>
    <p:sldId id="275" r:id="rId9"/>
    <p:sldId id="276" r:id="rId10"/>
    <p:sldId id="265" r:id="rId11"/>
    <p:sldId id="278" r:id="rId12"/>
    <p:sldId id="279" r:id="rId13"/>
    <p:sldId id="286" r:id="rId14"/>
    <p:sldId id="283" r:id="rId15"/>
    <p:sldId id="284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34ACC97-AFBA-42A9-B260-71FD3ACB1FA7}">
          <p14:sldIdLst>
            <p14:sldId id="256"/>
            <p14:sldId id="270"/>
            <p14:sldId id="287"/>
            <p14:sldId id="289"/>
            <p14:sldId id="275"/>
            <p14:sldId id="276"/>
            <p14:sldId id="265"/>
            <p14:sldId id="278"/>
            <p14:sldId id="279"/>
            <p14:sldId id="286"/>
            <p14:sldId id="283"/>
            <p14:sldId id="284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an Lewin (Britehouse)" initials="IL(" lastIdx="1" clrIdx="0">
    <p:extLst>
      <p:ext uri="{19B8F6BF-5375-455C-9EA6-DF929625EA0E}">
        <p15:presenceInfo xmlns:p15="http://schemas.microsoft.com/office/powerpoint/2012/main" userId="S-1-5-21-2070328668-2378982293-1271429287-1453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24C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0" autoAdjust="0"/>
    <p:restoredTop sz="75498" autoAdjust="0"/>
  </p:normalViewPr>
  <p:slideViewPr>
    <p:cSldViewPr>
      <p:cViewPr varScale="1">
        <p:scale>
          <a:sx n="65" d="100"/>
          <a:sy n="65" d="100"/>
        </p:scale>
        <p:origin x="1214" y="3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11/27/2018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11/27/2018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ta_center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Virtual_machine" TargetMode="External"/><Relationship Id="rId5" Type="http://schemas.openxmlformats.org/officeDocument/2006/relationships/hyperlink" Target="https://en.wikipedia.org/wiki/Bare-metal_server" TargetMode="External"/><Relationship Id="rId4" Type="http://schemas.openxmlformats.org/officeDocument/2006/relationships/hyperlink" Target="https://en.wikipedia.org/wiki/IT_infrastructur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53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  <a:t>f</a:t>
            </a:r>
            <a:r>
              <a:rPr lang="en-US" sz="1200" b="0" i="0" dirty="0">
                <a:solidFill>
                  <a:schemeClr val="bg1"/>
                </a:solidFill>
              </a:rPr>
              <a:t>rom sales to order to provision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191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  <a:t>f</a:t>
            </a:r>
            <a:r>
              <a:rPr lang="en-US" sz="1200" b="0" i="0" dirty="0">
                <a:solidFill>
                  <a:schemeClr val="bg1"/>
                </a:solidFill>
              </a:rPr>
              <a:t>rom sales to order to provision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15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  <a:t>f</a:t>
            </a:r>
            <a:r>
              <a:rPr lang="en-US" sz="1200" b="0" i="0" dirty="0">
                <a:solidFill>
                  <a:schemeClr val="bg1"/>
                </a:solidFill>
              </a:rPr>
              <a:t>rom sales to order to provision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E2CF44-2B13-41B4-A334-1CDF534EEBB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188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are leading  managed service provider and this provides a platform to truly LEAD</a:t>
            </a:r>
          </a:p>
          <a:p>
            <a:pPr lvl="1"/>
            <a:endParaRPr lang="en-US" sz="2800" b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2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Solve for at least the transactional sale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40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53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45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Infrastructure as code (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IaC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) is the process of managing and provisioning computer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  <a:hlinkClick r:id="rId3" tooltip="Data center"/>
              </a:rPr>
              <a:t>data centers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 through machine-readable definition files, rather than physical hardware configuration or interactive configuration tools.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Consola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The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  <a:hlinkClick r:id="rId4" tooltip="IT infrastructure"/>
              </a:rPr>
              <a:t>IT infrastructure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 managed by this comprises both physical equipment such as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  <a:hlinkClick r:id="rId5" tooltip="Bare-metal server"/>
              </a:rPr>
              <a:t>bare-metal servers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 as well as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  <a:hlinkClick r:id="rId6" tooltip="Virtual machine"/>
              </a:rPr>
              <a:t>virtual machines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onsolas"/>
                <a:ea typeface="+mn-ea"/>
                <a:cs typeface="+mn-cs"/>
              </a:rPr>
              <a:t> and associated configuration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3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617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30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50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65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3030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27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3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09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436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5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11/27/2018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591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928DB8-C9D5-4291-A1C8-56D82FFEB6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b="8869"/>
          <a:stretch/>
        </p:blipFill>
        <p:spPr>
          <a:xfrm>
            <a:off x="0" y="12286"/>
            <a:ext cx="12192000" cy="70296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6E3EC3-9A26-412A-A5C1-90E752D60BEB}"/>
              </a:ext>
            </a:extLst>
          </p:cNvPr>
          <p:cNvSpPr/>
          <p:nvPr/>
        </p:nvSpPr>
        <p:spPr>
          <a:xfrm>
            <a:off x="838200" y="3657600"/>
            <a:ext cx="8496300" cy="2419529"/>
          </a:xfrm>
          <a:prstGeom prst="rect">
            <a:avLst/>
          </a:prstGeom>
          <a:solidFill>
            <a:srgbClr val="00CC00">
              <a:alpha val="97000"/>
            </a:srgbClr>
          </a:solidFill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518122-1327-44D0-AA2D-F0914FAEE00E}"/>
              </a:ext>
            </a:extLst>
          </p:cNvPr>
          <p:cNvSpPr/>
          <p:nvPr/>
        </p:nvSpPr>
        <p:spPr>
          <a:xfrm>
            <a:off x="1143000" y="3810000"/>
            <a:ext cx="8001000" cy="707886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Hackfest 2018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E74EA7-3379-4413-B39E-CF7496AA26E1}"/>
              </a:ext>
            </a:extLst>
          </p:cNvPr>
          <p:cNvSpPr txBox="1"/>
          <p:nvPr/>
        </p:nvSpPr>
        <p:spPr>
          <a:xfrm>
            <a:off x="838200" y="5006725"/>
            <a:ext cx="899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+mj-lt"/>
              </a:rPr>
              <a:t>Todd the Sales Bot</a:t>
            </a: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928DB8-C9D5-4291-A1C8-56D82FFEB6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b="8869"/>
          <a:stretch/>
        </p:blipFill>
        <p:spPr>
          <a:xfrm>
            <a:off x="0" y="12286"/>
            <a:ext cx="12192000" cy="70296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6E3EC3-9A26-412A-A5C1-90E752D60BEB}"/>
              </a:ext>
            </a:extLst>
          </p:cNvPr>
          <p:cNvSpPr/>
          <p:nvPr/>
        </p:nvSpPr>
        <p:spPr>
          <a:xfrm>
            <a:off x="762000" y="3527105"/>
            <a:ext cx="8763000" cy="3188114"/>
          </a:xfrm>
          <a:prstGeom prst="rect">
            <a:avLst/>
          </a:prstGeom>
          <a:solidFill>
            <a:srgbClr val="00CC00">
              <a:alpha val="97000"/>
            </a:srgbClr>
          </a:solidFill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518122-1327-44D0-AA2D-F0914FAEE00E}"/>
              </a:ext>
            </a:extLst>
          </p:cNvPr>
          <p:cNvSpPr/>
          <p:nvPr/>
        </p:nvSpPr>
        <p:spPr>
          <a:xfrm>
            <a:off x="1143000" y="3674883"/>
            <a:ext cx="8001000" cy="707886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Hackfest 2018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E74EA7-3379-4413-B39E-CF7496AA26E1}"/>
              </a:ext>
            </a:extLst>
          </p:cNvPr>
          <p:cNvSpPr txBox="1"/>
          <p:nvPr/>
        </p:nvSpPr>
        <p:spPr>
          <a:xfrm>
            <a:off x="1119554" y="4308790"/>
            <a:ext cx="899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+mj-lt"/>
              </a:rPr>
              <a:t>Chatbot Provisioning</a:t>
            </a:r>
          </a:p>
        </p:txBody>
      </p:sp>
    </p:spTree>
    <p:extLst>
      <p:ext uri="{BB962C8B-B14F-4D97-AF65-F5344CB8AC3E}">
        <p14:creationId xmlns:p14="http://schemas.microsoft.com/office/powerpoint/2010/main" val="1201845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5400" y="838200"/>
            <a:ext cx="6934200" cy="5029200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From </a:t>
            </a:r>
            <a:br>
              <a:rPr lang="en-US" sz="80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interaction </a:t>
            </a:r>
            <a:br>
              <a:rPr lang="en-US" sz="80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to </a:t>
            </a:r>
            <a:br>
              <a:rPr lang="en-US" sz="80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instance</a:t>
            </a:r>
            <a:endParaRPr sz="8000" dirty="0">
              <a:solidFill>
                <a:schemeClr val="bg1"/>
              </a:solidFill>
            </a:endParaRPr>
          </a:p>
        </p:txBody>
      </p:sp>
      <p:pic>
        <p:nvPicPr>
          <p:cNvPr id="9" name="Picture 8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2E4C679A-ABD1-4056-A1BF-0DFCC06268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23446"/>
            <a:ext cx="6897063" cy="647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73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433734"/>
            <a:ext cx="9144000" cy="609600"/>
          </a:xfrm>
        </p:spPr>
        <p:txBody>
          <a:bodyPr/>
          <a:lstStyle/>
          <a:p>
            <a:r>
              <a:rPr lang="en-US" dirty="0"/>
              <a:t>Our Solution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196133"/>
            <a:ext cx="9144000" cy="4267200"/>
          </a:xfrm>
        </p:spPr>
        <p:txBody>
          <a:bodyPr/>
          <a:lstStyle/>
          <a:p>
            <a:r>
              <a:rPr lang="en-US" dirty="0">
                <a:latin typeface="+mj-lt"/>
              </a:rPr>
              <a:t>Enables the sale and provisioning of infrastructure through an interactive interface driven by Todd</a:t>
            </a:r>
            <a:endParaRPr dirty="0">
              <a:latin typeface="+mj-lt"/>
            </a:endParaRPr>
          </a:p>
          <a:p>
            <a:r>
              <a:rPr lang="en-US" dirty="0">
                <a:latin typeface="+mj-lt"/>
              </a:rPr>
              <a:t>Allocates necessary resources to instance based on client requirements gathered by Todd</a:t>
            </a:r>
            <a:endParaRPr dirty="0">
              <a:latin typeface="+mj-lt"/>
            </a:endParaRPr>
          </a:p>
          <a:p>
            <a:r>
              <a:rPr lang="en-US" dirty="0">
                <a:latin typeface="+mj-lt"/>
              </a:rPr>
              <a:t>Instantly fulfil client infrastructure needs</a:t>
            </a:r>
            <a:endParaRPr dirty="0">
              <a:latin typeface="+mj-lt"/>
            </a:endParaRPr>
          </a:p>
        </p:txBody>
      </p:sp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E44F2163-BE27-42AE-9DE6-FBF5572B26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87"/>
          <a:stretch/>
        </p:blipFill>
        <p:spPr>
          <a:xfrm>
            <a:off x="1600199" y="3657600"/>
            <a:ext cx="8844369" cy="2438400"/>
          </a:xfrm>
          <a:prstGeom prst="rect">
            <a:avLst/>
          </a:prstGeom>
          <a:effectLst>
            <a:glow rad="1003300">
              <a:schemeClr val="accent1">
                <a:alpha val="41000"/>
              </a:schemeClr>
            </a:glow>
            <a:softEdge rad="88900"/>
          </a:effec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9E1C70F-A687-466A-94B9-858DED6C6737}"/>
              </a:ext>
            </a:extLst>
          </p:cNvPr>
          <p:cNvSpPr/>
          <p:nvPr/>
        </p:nvSpPr>
        <p:spPr>
          <a:xfrm>
            <a:off x="6934200" y="4773561"/>
            <a:ext cx="533400" cy="4842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1670F1E-08B3-4482-8092-AE2C7E78D0DF}"/>
              </a:ext>
            </a:extLst>
          </p:cNvPr>
          <p:cNvSpPr/>
          <p:nvPr/>
        </p:nvSpPr>
        <p:spPr>
          <a:xfrm>
            <a:off x="5105400" y="4648200"/>
            <a:ext cx="2286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A951E8-567A-4F12-A435-1066C170F61A}"/>
              </a:ext>
            </a:extLst>
          </p:cNvPr>
          <p:cNvSpPr/>
          <p:nvPr/>
        </p:nvSpPr>
        <p:spPr>
          <a:xfrm>
            <a:off x="8763000" y="4038600"/>
            <a:ext cx="1371600" cy="1828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1A853F-E4E9-4760-B53B-F9F2174A06D5}"/>
              </a:ext>
            </a:extLst>
          </p:cNvPr>
          <p:cNvSpPr txBox="1"/>
          <p:nvPr/>
        </p:nvSpPr>
        <p:spPr>
          <a:xfrm>
            <a:off x="8763000" y="4153522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E919E3-148C-4581-B0B5-2914F00364AE}"/>
              </a:ext>
            </a:extLst>
          </p:cNvPr>
          <p:cNvSpPr txBox="1"/>
          <p:nvPr/>
        </p:nvSpPr>
        <p:spPr>
          <a:xfrm>
            <a:off x="8732530" y="4569023"/>
            <a:ext cx="175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t>Communication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9D6C17-A481-49BC-8D6F-71671DDFB398}"/>
              </a:ext>
            </a:extLst>
          </p:cNvPr>
          <p:cNvSpPr txBox="1"/>
          <p:nvPr/>
        </p:nvSpPr>
        <p:spPr>
          <a:xfrm>
            <a:off x="8717151" y="5055511"/>
            <a:ext cx="175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t>Cloud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B77021-8691-4425-82A0-224EB950FFF4}"/>
              </a:ext>
            </a:extLst>
          </p:cNvPr>
          <p:cNvSpPr txBox="1"/>
          <p:nvPr/>
        </p:nvSpPr>
        <p:spPr>
          <a:xfrm>
            <a:off x="8732530" y="5451610"/>
            <a:ext cx="175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t>Previsioning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3751A71A-52C4-4B9D-ABC6-A09162A87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522" y="4466512"/>
            <a:ext cx="896776" cy="89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Related image">
            <a:extLst>
              <a:ext uri="{FF2B5EF4-FFF2-40B4-BE49-F238E27FC236}">
                <a16:creationId xmlns:a16="http://schemas.microsoft.com/office/drawing/2014/main" id="{7CEF3F75-C2B0-4F14-81E6-3B2557397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199" y="4626429"/>
            <a:ext cx="466401" cy="46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195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C9506-AE29-4E15-AD45-186502EFD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67" y="3223846"/>
            <a:ext cx="3127248" cy="1828800"/>
          </a:xfrm>
        </p:spPr>
        <p:txBody>
          <a:bodyPr/>
          <a:lstStyle/>
          <a:p>
            <a:r>
              <a:rPr lang="en-US" dirty="0"/>
              <a:t>Demo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96F626-B0C3-4F38-ACBC-6DDE109F8D51}"/>
              </a:ext>
            </a:extLst>
          </p:cNvPr>
          <p:cNvSpPr/>
          <p:nvPr/>
        </p:nvSpPr>
        <p:spPr>
          <a:xfrm>
            <a:off x="4105091" y="2118946"/>
            <a:ext cx="3981817" cy="26201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5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6545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7200" y="3429000"/>
            <a:ext cx="3810000" cy="4572000"/>
          </a:xfrm>
        </p:spPr>
        <p:txBody>
          <a:bodyPr>
            <a:normAutofit/>
          </a:bodyPr>
          <a:lstStyle/>
          <a:p>
            <a:br>
              <a:rPr lang="en-US" sz="44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r>
              <a:rPr lang="en-US" sz="40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  <a:t>LET TODD </a:t>
            </a:r>
            <a:br>
              <a:rPr lang="en-US" sz="40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r>
              <a:rPr lang="en-US" sz="40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  <a:t>DO THE ADMIN</a:t>
            </a:r>
            <a:br>
              <a:rPr lang="en-US" sz="36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br>
              <a:rPr lang="en-US" sz="36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97CF2FE-A617-4C80-8B90-654D62965B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468" y="75296"/>
            <a:ext cx="6897063" cy="64779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59CE8-7DB4-412E-8462-76D83938ACF6}"/>
              </a:ext>
            </a:extLst>
          </p:cNvPr>
          <p:cNvSpPr txBox="1"/>
          <p:nvPr/>
        </p:nvSpPr>
        <p:spPr>
          <a:xfrm>
            <a:off x="381000" y="304800"/>
            <a:ext cx="3124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/>
              </a:rPr>
              <a:t>LET SALES PEOPLE SELL...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7200" y="3429000"/>
            <a:ext cx="3810000" cy="4572000"/>
          </a:xfrm>
        </p:spPr>
        <p:txBody>
          <a:bodyPr>
            <a:normAutofit/>
          </a:bodyPr>
          <a:lstStyle/>
          <a:p>
            <a:br>
              <a:rPr lang="en-US" sz="44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ea"/>
                <a:cs typeface="+mn-cs"/>
              </a:rPr>
              <a:t>LET TODD </a:t>
            </a:r>
            <a:br>
              <a:rPr lang="en-US" sz="4000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ea"/>
                <a:cs typeface="+mn-cs"/>
              </a:rPr>
            </a:b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nsolas"/>
                <a:ea typeface="+mn-ea"/>
                <a:cs typeface="+mn-cs"/>
              </a:rPr>
              <a:t>DO THE ADMIN</a:t>
            </a:r>
            <a:br>
              <a:rPr lang="en-US" sz="36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br>
              <a:rPr lang="en-US" sz="3600" dirty="0">
                <a:solidFill>
                  <a:schemeClr val="bg1"/>
                </a:solidFill>
                <a:latin typeface="Consolas"/>
                <a:ea typeface="+mn-ea"/>
                <a:cs typeface="+mn-cs"/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pic>
        <p:nvPicPr>
          <p:cNvPr id="6" name="Picture 5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897CF2FE-A617-4C80-8B90-654D62965B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468" y="75296"/>
            <a:ext cx="6897063" cy="64779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59CE8-7DB4-412E-8462-76D83938ACF6}"/>
              </a:ext>
            </a:extLst>
          </p:cNvPr>
          <p:cNvSpPr txBox="1"/>
          <p:nvPr/>
        </p:nvSpPr>
        <p:spPr>
          <a:xfrm>
            <a:off x="381000" y="304800"/>
            <a:ext cx="3124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LET TECHIES TECH...</a:t>
            </a:r>
            <a:endParaRPr lang="en-US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607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E7C71B-912A-4DA3-9C50-E7E2DFF6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does Gartner say?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A5AF23E-CBF6-4F88-836C-F416A8121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447800"/>
            <a:ext cx="12192000" cy="4038600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Gartner forecasts that by </a:t>
            </a:r>
            <a:r>
              <a:rPr lang="en-US" sz="7000" dirty="0">
                <a:solidFill>
                  <a:schemeClr val="bg1"/>
                </a:solidFill>
              </a:rPr>
              <a:t>2020</a:t>
            </a:r>
            <a:r>
              <a:rPr lang="en-US" sz="3200" dirty="0">
                <a:solidFill>
                  <a:schemeClr val="bg1"/>
                </a:solidFill>
              </a:rPr>
              <a:t>, over </a:t>
            </a:r>
            <a:r>
              <a:rPr lang="en-US" sz="4100" dirty="0">
                <a:solidFill>
                  <a:schemeClr val="bg1"/>
                </a:solidFill>
              </a:rPr>
              <a:t>85% of customer </a:t>
            </a:r>
            <a:r>
              <a:rPr lang="en-US" sz="3200" dirty="0">
                <a:solidFill>
                  <a:schemeClr val="bg1"/>
                </a:solidFill>
              </a:rPr>
              <a:t>interactions will be handled </a:t>
            </a:r>
            <a:r>
              <a:rPr lang="en-US" sz="4000" dirty="0">
                <a:solidFill>
                  <a:schemeClr val="bg1"/>
                </a:solidFill>
              </a:rPr>
              <a:t>without a human</a:t>
            </a:r>
            <a:r>
              <a:rPr lang="en-US" sz="3200" dirty="0">
                <a:solidFill>
                  <a:schemeClr val="bg1"/>
                </a:solidFill>
              </a:rPr>
              <a:t>.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Today, </a:t>
            </a:r>
            <a:r>
              <a:rPr lang="en-US" sz="4200" dirty="0">
                <a:solidFill>
                  <a:schemeClr val="bg1"/>
                </a:solidFill>
              </a:rPr>
              <a:t>72% </a:t>
            </a:r>
            <a:r>
              <a:rPr lang="en-US" sz="3200" dirty="0">
                <a:solidFill>
                  <a:schemeClr val="bg1"/>
                </a:solidFill>
              </a:rPr>
              <a:t>of people use </a:t>
            </a:r>
            <a:r>
              <a:rPr lang="en-US" sz="4200" dirty="0">
                <a:solidFill>
                  <a:schemeClr val="bg1"/>
                </a:solidFill>
              </a:rPr>
              <a:t>less than 7 apps </a:t>
            </a:r>
            <a:r>
              <a:rPr lang="en-US" sz="3200" dirty="0">
                <a:solidFill>
                  <a:schemeClr val="bg1"/>
                </a:solidFill>
              </a:rPr>
              <a:t>per day.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They’re using less of other apps and </a:t>
            </a:r>
            <a:r>
              <a:rPr lang="en-US" sz="3800" dirty="0">
                <a:solidFill>
                  <a:schemeClr val="bg1"/>
                </a:solidFill>
              </a:rPr>
              <a:t>using </a:t>
            </a:r>
            <a:r>
              <a:rPr lang="en-US" sz="5100" dirty="0">
                <a:solidFill>
                  <a:schemeClr val="bg1"/>
                </a:solidFill>
              </a:rPr>
              <a:t>more messenger apps</a:t>
            </a:r>
            <a:r>
              <a:rPr lang="en-US" sz="3200" dirty="0">
                <a:solidFill>
                  <a:schemeClr val="bg1"/>
                </a:solidFill>
              </a:rPr>
              <a:t>.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So with people moving away from apps and toward online messaging, </a:t>
            </a:r>
            <a:r>
              <a:rPr lang="en-US" sz="4600" dirty="0">
                <a:solidFill>
                  <a:schemeClr val="bg1"/>
                </a:solidFill>
              </a:rPr>
              <a:t>chatbots </a:t>
            </a:r>
            <a:r>
              <a:rPr lang="en-US" sz="3200" dirty="0">
                <a:solidFill>
                  <a:schemeClr val="bg1"/>
                </a:solidFill>
              </a:rPr>
              <a:t>are an </a:t>
            </a:r>
            <a:r>
              <a:rPr lang="en-US" sz="5200" dirty="0">
                <a:solidFill>
                  <a:schemeClr val="bg1"/>
                </a:solidFill>
              </a:rPr>
              <a:t>obvious choice for continued personalization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  <a:endParaRPr sz="32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BE6775-864C-4EDB-A8CF-10F409F9DAE1}"/>
              </a:ext>
            </a:extLst>
          </p:cNvPr>
          <p:cNvSpPr txBox="1"/>
          <p:nvPr/>
        </p:nvSpPr>
        <p:spPr>
          <a:xfrm>
            <a:off x="685800" y="5486400"/>
            <a:ext cx="1057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Essentially this is the interface we are all going to use </a:t>
            </a:r>
          </a:p>
        </p:txBody>
      </p:sp>
    </p:spTree>
    <p:extLst>
      <p:ext uri="{BB962C8B-B14F-4D97-AF65-F5344CB8AC3E}">
        <p14:creationId xmlns:p14="http://schemas.microsoft.com/office/powerpoint/2010/main" val="3564118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2AA2668-738E-4267-ADC4-C619F225D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559" y="144904"/>
            <a:ext cx="4331195" cy="65606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67C03E-F2AF-41B0-B4BF-A6D99CDF0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28600" y="5906294"/>
            <a:ext cx="5105400" cy="685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6138" y="3058907"/>
            <a:ext cx="86106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 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B02A21-9EC2-4DCD-A0BA-04F516E4C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93" y="500754"/>
            <a:ext cx="5193323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A5634B-CC11-4B5F-8148-0CB412336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2406980" y="2716007"/>
            <a:ext cx="5769390" cy="685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50631" y="500754"/>
            <a:ext cx="6096000" cy="67973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Client Perspective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Fluid customer engagement 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Faster turnaround 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Instant quote generation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Direct provisioning and access to </a:t>
            </a:r>
            <a:b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</a:b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infrastructure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DD Perspective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nsolas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Sales people focus on selling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Cost of sales lowered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Immediate quote to cash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Future Potential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Roadmap for comparative quote analysis  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Faster turnaround on leads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Effective utilization of technical teams and sales force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75000"/>
                </a:schemeClr>
              </a:solidFill>
              <a:latin typeface="Consolas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C8710FBD-0927-41F9-A182-7F37A62DA3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14" y="265905"/>
            <a:ext cx="6897063" cy="6477904"/>
          </a:xfrm>
          <a:prstGeom prst="rect">
            <a:avLst/>
          </a:prstGeom>
          <a:scene3d>
            <a:camera prst="orthographicFront">
              <a:rot lat="0" lon="10799978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AF70F4-9E2C-4D4A-AF5A-1CD8DEF874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b="8869"/>
          <a:stretch/>
        </p:blipFill>
        <p:spPr>
          <a:xfrm>
            <a:off x="0" y="12286"/>
            <a:ext cx="12192000" cy="7029639"/>
          </a:xfrm>
          <a:prstGeom prst="rect">
            <a:avLst/>
          </a:prstGeom>
        </p:spPr>
      </p:pic>
      <p:pic>
        <p:nvPicPr>
          <p:cNvPr id="1034" name="Picture 10" descr="Image result for login vec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76200"/>
            <a:ext cx="6477000" cy="67818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28800" y="2667000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CUSTOMER A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33800" y="4404891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********************</a:t>
            </a:r>
          </a:p>
        </p:txBody>
      </p:sp>
    </p:spTree>
    <p:extLst>
      <p:ext uri="{BB962C8B-B14F-4D97-AF65-F5344CB8AC3E}">
        <p14:creationId xmlns:p14="http://schemas.microsoft.com/office/powerpoint/2010/main" val="290392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143000" y="381000"/>
            <a:ext cx="7772400" cy="762000"/>
            <a:chOff x="1143000" y="381000"/>
            <a:chExt cx="7772400" cy="762000"/>
          </a:xfrm>
        </p:grpSpPr>
        <p:sp>
          <p:nvSpPr>
            <p:cNvPr id="27" name="Rounded Rectangle 26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Hello!</a:t>
              </a:r>
            </a:p>
          </p:txBody>
        </p:sp>
        <p:pic>
          <p:nvPicPr>
            <p:cNvPr id="28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1710" y="381001"/>
              <a:ext cx="822960" cy="761999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45" name="Group 44"/>
          <p:cNvGrpSpPr/>
          <p:nvPr/>
        </p:nvGrpSpPr>
        <p:grpSpPr>
          <a:xfrm>
            <a:off x="2514600" y="1494113"/>
            <a:ext cx="8535032" cy="818013"/>
            <a:chOff x="2514600" y="1494113"/>
            <a:chExt cx="8535032" cy="818013"/>
          </a:xfrm>
        </p:grpSpPr>
        <p:sp>
          <p:nvSpPr>
            <p:cNvPr id="26" name="Rounded Rectangle 25"/>
            <p:cNvSpPr/>
            <p:nvPr/>
          </p:nvSpPr>
          <p:spPr>
            <a:xfrm>
              <a:off x="2514600" y="1550126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Hello  Customer A, How can I help you ? </a:t>
              </a:r>
            </a:p>
          </p:txBody>
        </p:sp>
        <p:grpSp>
          <p:nvGrpSpPr>
            <p:cNvPr id="31" name="Group"/>
            <p:cNvGrpSpPr/>
            <p:nvPr/>
          </p:nvGrpSpPr>
          <p:grpSpPr>
            <a:xfrm>
              <a:off x="10287000" y="1494113"/>
              <a:ext cx="762632" cy="799419"/>
              <a:chOff x="0" y="0"/>
              <a:chExt cx="610230" cy="632186"/>
            </a:xfrm>
          </p:grpSpPr>
          <p:sp>
            <p:nvSpPr>
              <p:cNvPr id="32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33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35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36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43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4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7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8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9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0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2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1151710" y="2842260"/>
            <a:ext cx="7772400" cy="762000"/>
            <a:chOff x="1143000" y="381000"/>
            <a:chExt cx="7772400" cy="762000"/>
          </a:xfrm>
        </p:grpSpPr>
        <p:sp>
          <p:nvSpPr>
            <p:cNvPr id="48" name="Rounded Rectangle 47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Please will you quote for a virtual server </a:t>
              </a:r>
            </a:p>
          </p:txBody>
        </p:sp>
        <p:pic>
          <p:nvPicPr>
            <p:cNvPr id="49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1710" y="381001"/>
              <a:ext cx="822960" cy="761999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50" name="Group 49"/>
          <p:cNvGrpSpPr/>
          <p:nvPr/>
        </p:nvGrpSpPr>
        <p:grpSpPr>
          <a:xfrm>
            <a:off x="2514601" y="4044883"/>
            <a:ext cx="8535032" cy="818013"/>
            <a:chOff x="2514600" y="1494113"/>
            <a:chExt cx="8535032" cy="818013"/>
          </a:xfrm>
        </p:grpSpPr>
        <p:sp>
          <p:nvSpPr>
            <p:cNvPr id="51" name="Rounded Rectangle 50"/>
            <p:cNvSpPr/>
            <p:nvPr/>
          </p:nvSpPr>
          <p:spPr>
            <a:xfrm>
              <a:off x="2514600" y="1550126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Sure! What operating system would like ?</a:t>
              </a:r>
            </a:p>
          </p:txBody>
        </p:sp>
        <p:grpSp>
          <p:nvGrpSpPr>
            <p:cNvPr id="52" name="Group"/>
            <p:cNvGrpSpPr/>
            <p:nvPr/>
          </p:nvGrpSpPr>
          <p:grpSpPr>
            <a:xfrm>
              <a:off x="10287000" y="1494113"/>
              <a:ext cx="762632" cy="799419"/>
              <a:chOff x="0" y="0"/>
              <a:chExt cx="610230" cy="632186"/>
            </a:xfrm>
          </p:grpSpPr>
          <p:sp>
            <p:nvSpPr>
              <p:cNvPr id="53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54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5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56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57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64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58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9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0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1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2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3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>
            <a:off x="1143000" y="5303520"/>
            <a:ext cx="7772400" cy="762000"/>
            <a:chOff x="1143000" y="381000"/>
            <a:chExt cx="7772400" cy="762000"/>
          </a:xfrm>
        </p:grpSpPr>
        <p:sp>
          <p:nvSpPr>
            <p:cNvPr id="67" name="Rounded Rectangle 66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Red hat Linux </a:t>
              </a:r>
            </a:p>
          </p:txBody>
        </p:sp>
        <p:pic>
          <p:nvPicPr>
            <p:cNvPr id="68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1710" y="381001"/>
              <a:ext cx="822960" cy="761999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2743200" y="1415009"/>
            <a:ext cx="8595360" cy="762000"/>
            <a:chOff x="1143000" y="381000"/>
            <a:chExt cx="8595360" cy="762000"/>
          </a:xfrm>
        </p:grpSpPr>
        <p:sp>
          <p:nvSpPr>
            <p:cNvPr id="27" name="Rounded Rectangle 26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2 cores </a:t>
              </a:r>
            </a:p>
          </p:txBody>
        </p:sp>
        <p:pic>
          <p:nvPicPr>
            <p:cNvPr id="28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915400" y="381000"/>
              <a:ext cx="822960" cy="761999"/>
            </a:xfrm>
            <a:prstGeom prst="roundRect">
              <a:avLst/>
            </a:prstGeom>
            <a:ln w="12700">
              <a:miter lim="400000"/>
            </a:ln>
          </p:spPr>
        </p:pic>
      </p:grpSp>
      <p:grpSp>
        <p:nvGrpSpPr>
          <p:cNvPr id="2" name="Group 1"/>
          <p:cNvGrpSpPr/>
          <p:nvPr/>
        </p:nvGrpSpPr>
        <p:grpSpPr>
          <a:xfrm>
            <a:off x="304800" y="367062"/>
            <a:ext cx="8382632" cy="762000"/>
            <a:chOff x="304168" y="565435"/>
            <a:chExt cx="8382632" cy="762000"/>
          </a:xfrm>
        </p:grpSpPr>
        <p:sp>
          <p:nvSpPr>
            <p:cNvPr id="26" name="Rounded Rectangle 25"/>
            <p:cNvSpPr/>
            <p:nvPr/>
          </p:nvSpPr>
          <p:spPr>
            <a:xfrm>
              <a:off x="914400" y="565435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How many cores would you like ?</a:t>
              </a:r>
            </a:p>
          </p:txBody>
        </p:sp>
        <p:grpSp>
          <p:nvGrpSpPr>
            <p:cNvPr id="46" name="Group"/>
            <p:cNvGrpSpPr/>
            <p:nvPr/>
          </p:nvGrpSpPr>
          <p:grpSpPr>
            <a:xfrm>
              <a:off x="304168" y="565435"/>
              <a:ext cx="610232" cy="632187"/>
              <a:chOff x="0" y="0"/>
              <a:chExt cx="610230" cy="632186"/>
            </a:xfrm>
          </p:grpSpPr>
          <p:sp>
            <p:nvSpPr>
              <p:cNvPr id="69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70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72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73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80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4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5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6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7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82" name="Group 81"/>
          <p:cNvGrpSpPr/>
          <p:nvPr/>
        </p:nvGrpSpPr>
        <p:grpSpPr>
          <a:xfrm>
            <a:off x="507518" y="2563014"/>
            <a:ext cx="8382632" cy="762000"/>
            <a:chOff x="304168" y="565435"/>
            <a:chExt cx="8382632" cy="762000"/>
          </a:xfrm>
        </p:grpSpPr>
        <p:sp>
          <p:nvSpPr>
            <p:cNvPr id="83" name="Rounded Rectangle 82"/>
            <p:cNvSpPr/>
            <p:nvPr/>
          </p:nvSpPr>
          <p:spPr>
            <a:xfrm>
              <a:off x="914400" y="565435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That’s great ! How much memory would you like :</a:t>
              </a:r>
            </a:p>
            <a:p>
              <a:pPr algn="ctr"/>
              <a:r>
                <a:rPr lang="en-US" dirty="0"/>
                <a:t>High performance [HP] or Standard Performance [SP]  </a:t>
              </a:r>
            </a:p>
          </p:txBody>
        </p:sp>
        <p:grpSp>
          <p:nvGrpSpPr>
            <p:cNvPr id="84" name="Group"/>
            <p:cNvGrpSpPr/>
            <p:nvPr/>
          </p:nvGrpSpPr>
          <p:grpSpPr>
            <a:xfrm>
              <a:off x="304168" y="565435"/>
              <a:ext cx="610232" cy="632187"/>
              <a:chOff x="0" y="0"/>
              <a:chExt cx="610230" cy="632186"/>
            </a:xfrm>
          </p:grpSpPr>
          <p:sp>
            <p:nvSpPr>
              <p:cNvPr id="85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86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7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88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89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96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7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90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1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2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3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4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98" name="Group 97"/>
          <p:cNvGrpSpPr/>
          <p:nvPr/>
        </p:nvGrpSpPr>
        <p:grpSpPr>
          <a:xfrm>
            <a:off x="2743200" y="3744318"/>
            <a:ext cx="8595360" cy="762000"/>
            <a:chOff x="1143000" y="381000"/>
            <a:chExt cx="8595360" cy="762000"/>
          </a:xfrm>
        </p:grpSpPr>
        <p:sp>
          <p:nvSpPr>
            <p:cNvPr id="99" name="Rounded Rectangle 98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HP </a:t>
              </a:r>
            </a:p>
          </p:txBody>
        </p:sp>
        <p:pic>
          <p:nvPicPr>
            <p:cNvPr id="100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915400" y="381000"/>
              <a:ext cx="822960" cy="761999"/>
            </a:xfrm>
            <a:prstGeom prst="roundRect">
              <a:avLst/>
            </a:prstGeom>
            <a:ln w="12700">
              <a:miter lim="400000"/>
            </a:ln>
          </p:spPr>
        </p:pic>
      </p:grpSp>
      <p:grpSp>
        <p:nvGrpSpPr>
          <p:cNvPr id="117" name="Group 116"/>
          <p:cNvGrpSpPr/>
          <p:nvPr/>
        </p:nvGrpSpPr>
        <p:grpSpPr>
          <a:xfrm>
            <a:off x="833828" y="4938685"/>
            <a:ext cx="8382632" cy="762000"/>
            <a:chOff x="304168" y="565435"/>
            <a:chExt cx="8382632" cy="762000"/>
          </a:xfrm>
        </p:grpSpPr>
        <p:sp>
          <p:nvSpPr>
            <p:cNvPr id="118" name="Rounded Rectangle 117"/>
            <p:cNvSpPr/>
            <p:nvPr/>
          </p:nvSpPr>
          <p:spPr>
            <a:xfrm>
              <a:off x="914400" y="565435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Perfect! How much storage would you like in Gb please ?</a:t>
              </a:r>
            </a:p>
          </p:txBody>
        </p:sp>
        <p:grpSp>
          <p:nvGrpSpPr>
            <p:cNvPr id="119" name="Group"/>
            <p:cNvGrpSpPr/>
            <p:nvPr/>
          </p:nvGrpSpPr>
          <p:grpSpPr>
            <a:xfrm>
              <a:off x="304168" y="565435"/>
              <a:ext cx="610232" cy="632187"/>
              <a:chOff x="0" y="0"/>
              <a:chExt cx="610230" cy="632186"/>
            </a:xfrm>
          </p:grpSpPr>
          <p:sp>
            <p:nvSpPr>
              <p:cNvPr id="120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121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2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123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124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131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32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125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7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8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9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0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136" name="Group 135"/>
          <p:cNvGrpSpPr/>
          <p:nvPr/>
        </p:nvGrpSpPr>
        <p:grpSpPr>
          <a:xfrm>
            <a:off x="2743200" y="5867400"/>
            <a:ext cx="8595360" cy="838200"/>
            <a:chOff x="1143000" y="381000"/>
            <a:chExt cx="8595360" cy="838200"/>
          </a:xfrm>
        </p:grpSpPr>
        <p:sp>
          <p:nvSpPr>
            <p:cNvPr id="137" name="Rounded Rectangle 136"/>
            <p:cNvSpPr/>
            <p:nvPr/>
          </p:nvSpPr>
          <p:spPr>
            <a:xfrm>
              <a:off x="1143000" y="4572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2000 </a:t>
              </a:r>
            </a:p>
          </p:txBody>
        </p:sp>
        <p:pic>
          <p:nvPicPr>
            <p:cNvPr id="138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915400" y="381000"/>
              <a:ext cx="822960" cy="761999"/>
            </a:xfrm>
            <a:prstGeom prst="round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3775790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2067695" y="339345"/>
            <a:ext cx="8535032" cy="818013"/>
            <a:chOff x="2514600" y="1494113"/>
            <a:chExt cx="8535032" cy="818013"/>
          </a:xfrm>
        </p:grpSpPr>
        <p:sp>
          <p:nvSpPr>
            <p:cNvPr id="26" name="Rounded Rectangle 25"/>
            <p:cNvSpPr/>
            <p:nvPr/>
          </p:nvSpPr>
          <p:spPr>
            <a:xfrm>
              <a:off x="2514600" y="1550126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Great! Are you happy with your configuration ?</a:t>
              </a:r>
            </a:p>
            <a:p>
              <a:pPr algn="ctr"/>
              <a:r>
                <a:rPr lang="en-US" dirty="0"/>
                <a:t>You can accept, modify or  cancel</a:t>
              </a:r>
            </a:p>
          </p:txBody>
        </p:sp>
        <p:grpSp>
          <p:nvGrpSpPr>
            <p:cNvPr id="31" name="Group"/>
            <p:cNvGrpSpPr/>
            <p:nvPr/>
          </p:nvGrpSpPr>
          <p:grpSpPr>
            <a:xfrm>
              <a:off x="10287000" y="1494113"/>
              <a:ext cx="762632" cy="799419"/>
              <a:chOff x="0" y="0"/>
              <a:chExt cx="610230" cy="632186"/>
            </a:xfrm>
          </p:grpSpPr>
          <p:sp>
            <p:nvSpPr>
              <p:cNvPr id="32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33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35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36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43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4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7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8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9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0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2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1188723" y="1657153"/>
            <a:ext cx="7772400" cy="762000"/>
            <a:chOff x="1143000" y="381000"/>
            <a:chExt cx="7772400" cy="762000"/>
          </a:xfrm>
        </p:grpSpPr>
        <p:sp>
          <p:nvSpPr>
            <p:cNvPr id="48" name="Rounded Rectangle 47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Accept </a:t>
              </a:r>
            </a:p>
          </p:txBody>
        </p:sp>
        <p:pic>
          <p:nvPicPr>
            <p:cNvPr id="49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1710" y="381001"/>
              <a:ext cx="822960" cy="761999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50" name="Group 49"/>
          <p:cNvGrpSpPr/>
          <p:nvPr/>
        </p:nvGrpSpPr>
        <p:grpSpPr>
          <a:xfrm>
            <a:off x="2081249" y="2983286"/>
            <a:ext cx="8521480" cy="818013"/>
            <a:chOff x="2528152" y="1494113"/>
            <a:chExt cx="8521480" cy="818013"/>
          </a:xfrm>
        </p:grpSpPr>
        <p:sp>
          <p:nvSpPr>
            <p:cNvPr id="51" name="Rounded Rectangle 50"/>
            <p:cNvSpPr/>
            <p:nvPr/>
          </p:nvSpPr>
          <p:spPr>
            <a:xfrm>
              <a:off x="2528152" y="1550126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Fantastic! Your price for the server will be R2000.00 per month.</a:t>
              </a:r>
            </a:p>
            <a:p>
              <a:pPr algn="ctr"/>
              <a:r>
                <a:rPr lang="en-US" dirty="0"/>
                <a:t>You may accept, modify or delete the quote  </a:t>
              </a:r>
            </a:p>
          </p:txBody>
        </p:sp>
        <p:grpSp>
          <p:nvGrpSpPr>
            <p:cNvPr id="52" name="Group"/>
            <p:cNvGrpSpPr/>
            <p:nvPr/>
          </p:nvGrpSpPr>
          <p:grpSpPr>
            <a:xfrm>
              <a:off x="10287000" y="1494113"/>
              <a:ext cx="762632" cy="799419"/>
              <a:chOff x="0" y="0"/>
              <a:chExt cx="610230" cy="632186"/>
            </a:xfrm>
          </p:grpSpPr>
          <p:sp>
            <p:nvSpPr>
              <p:cNvPr id="53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54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5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56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57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64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58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9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0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1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2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3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>
            <a:off x="1188723" y="4511083"/>
            <a:ext cx="7772400" cy="762000"/>
            <a:chOff x="1143000" y="381000"/>
            <a:chExt cx="7772400" cy="762000"/>
          </a:xfrm>
        </p:grpSpPr>
        <p:sp>
          <p:nvSpPr>
            <p:cNvPr id="67" name="Rounded Rectangle 66"/>
            <p:cNvSpPr/>
            <p:nvPr/>
          </p:nvSpPr>
          <p:spPr>
            <a:xfrm>
              <a:off x="1143000" y="381000"/>
              <a:ext cx="7772400" cy="76200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 Accept </a:t>
              </a:r>
            </a:p>
          </p:txBody>
        </p:sp>
        <p:pic>
          <p:nvPicPr>
            <p:cNvPr id="68" name="pasted-image.png" descr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1710" y="381001"/>
              <a:ext cx="822960" cy="761999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46" name="Group 45"/>
          <p:cNvGrpSpPr/>
          <p:nvPr/>
        </p:nvGrpSpPr>
        <p:grpSpPr>
          <a:xfrm>
            <a:off x="2041569" y="5769189"/>
            <a:ext cx="8535032" cy="818013"/>
            <a:chOff x="2514600" y="1494113"/>
            <a:chExt cx="8535032" cy="818013"/>
          </a:xfrm>
        </p:grpSpPr>
        <p:sp>
          <p:nvSpPr>
            <p:cNvPr id="69" name="Rounded Rectangle 68"/>
            <p:cNvSpPr/>
            <p:nvPr/>
          </p:nvSpPr>
          <p:spPr>
            <a:xfrm>
              <a:off x="2514600" y="1550126"/>
              <a:ext cx="7772400" cy="76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Thank you very much your virtual machine is provisioned, your I.P is </a:t>
              </a:r>
            </a:p>
            <a:p>
              <a:pPr algn="ctr"/>
              <a:r>
                <a:rPr lang="en-US" dirty="0"/>
                <a:t>10.01. 56/26</a:t>
              </a:r>
            </a:p>
            <a:p>
              <a:pPr algn="ctr"/>
              <a:endParaRPr lang="en-US" dirty="0"/>
            </a:p>
          </p:txBody>
        </p:sp>
        <p:grpSp>
          <p:nvGrpSpPr>
            <p:cNvPr id="70" name="Group"/>
            <p:cNvGrpSpPr/>
            <p:nvPr/>
          </p:nvGrpSpPr>
          <p:grpSpPr>
            <a:xfrm>
              <a:off x="10287000" y="1494113"/>
              <a:ext cx="762632" cy="799419"/>
              <a:chOff x="0" y="0"/>
              <a:chExt cx="610230" cy="632186"/>
            </a:xfrm>
          </p:grpSpPr>
          <p:sp>
            <p:nvSpPr>
              <p:cNvPr id="71" name="Shape"/>
              <p:cNvSpPr/>
              <p:nvPr/>
            </p:nvSpPr>
            <p:spPr>
              <a:xfrm>
                <a:off x="0" y="203364"/>
                <a:ext cx="610231" cy="3755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36" y="1841"/>
                    </a:moveTo>
                    <a:lnTo>
                      <a:pt x="18826" y="0"/>
                    </a:lnTo>
                    <a:lnTo>
                      <a:pt x="19095" y="5317"/>
                    </a:lnTo>
                    <a:lnTo>
                      <a:pt x="21600" y="5206"/>
                    </a:lnTo>
                    <a:lnTo>
                      <a:pt x="21600" y="12964"/>
                    </a:lnTo>
                    <a:lnTo>
                      <a:pt x="21242" y="16631"/>
                    </a:lnTo>
                    <a:lnTo>
                      <a:pt x="19444" y="16631"/>
                    </a:lnTo>
                    <a:lnTo>
                      <a:pt x="19316" y="21600"/>
                    </a:lnTo>
                    <a:lnTo>
                      <a:pt x="2969" y="20782"/>
                    </a:lnTo>
                    <a:lnTo>
                      <a:pt x="2673" y="16647"/>
                    </a:lnTo>
                    <a:lnTo>
                      <a:pt x="163" y="16205"/>
                    </a:lnTo>
                    <a:lnTo>
                      <a:pt x="0" y="6938"/>
                    </a:lnTo>
                    <a:lnTo>
                      <a:pt x="2628" y="7134"/>
                    </a:lnTo>
                    <a:lnTo>
                      <a:pt x="2536" y="1841"/>
                    </a:lnTo>
                    <a:close/>
                  </a:path>
                </a:pathLst>
              </a:cu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72" name="Circle"/>
              <p:cNvSpPr/>
              <p:nvPr/>
            </p:nvSpPr>
            <p:spPr>
              <a:xfrm rot="10800000">
                <a:off x="151656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3" name="Shape"/>
              <p:cNvSpPr/>
              <p:nvPr/>
            </p:nvSpPr>
            <p:spPr>
              <a:xfrm rot="5400000">
                <a:off x="390802" y="374286"/>
                <a:ext cx="245585" cy="38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758"/>
                    </a:moveTo>
                    <a:lnTo>
                      <a:pt x="21600" y="0"/>
                    </a:lnTo>
                    <a:lnTo>
                      <a:pt x="21327" y="21600"/>
                    </a:lnTo>
                    <a:lnTo>
                      <a:pt x="442" y="16020"/>
                    </a:lnTo>
                    <a:lnTo>
                      <a:pt x="0" y="2758"/>
                    </a:lnTo>
                    <a:close/>
                  </a:path>
                </a:pathLst>
              </a:custGeom>
              <a:solidFill>
                <a:srgbClr val="93EF6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/>
                </a:pPr>
                <a:endParaRPr/>
              </a:p>
            </p:txBody>
          </p:sp>
          <p:sp>
            <p:nvSpPr>
              <p:cNvPr id="74" name="Circle"/>
              <p:cNvSpPr/>
              <p:nvPr/>
            </p:nvSpPr>
            <p:spPr>
              <a:xfrm rot="10800000">
                <a:off x="344421" y="261268"/>
                <a:ext cx="139280" cy="13927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grpSp>
            <p:nvGrpSpPr>
              <p:cNvPr id="75" name="Group"/>
              <p:cNvGrpSpPr/>
              <p:nvPr/>
            </p:nvGrpSpPr>
            <p:grpSpPr>
              <a:xfrm>
                <a:off x="167973" y="294626"/>
                <a:ext cx="222827" cy="38408"/>
                <a:chOff x="0" y="0"/>
                <a:chExt cx="222825" cy="38407"/>
              </a:xfrm>
            </p:grpSpPr>
            <p:sp>
              <p:nvSpPr>
                <p:cNvPr id="82" name="Circle"/>
                <p:cNvSpPr/>
                <p:nvPr/>
              </p:nvSpPr>
              <p:spPr>
                <a:xfrm rot="10800000">
                  <a:off x="0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" name="Circle"/>
                <p:cNvSpPr/>
                <p:nvPr/>
              </p:nvSpPr>
              <p:spPr>
                <a:xfrm rot="10800000">
                  <a:off x="184418" y="-1"/>
                  <a:ext cx="38408" cy="38409"/>
                </a:xfrm>
                <a:prstGeom prst="ellipse">
                  <a:avLst/>
                </a:prstGeom>
                <a:solidFill>
                  <a:srgbClr val="53585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76" name="Rectangle"/>
              <p:cNvSpPr/>
              <p:nvPr/>
            </p:nvSpPr>
            <p:spPr>
              <a:xfrm>
                <a:off x="263477" y="555490"/>
                <a:ext cx="95489" cy="76697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7" name="Rectangle"/>
              <p:cNvSpPr/>
              <p:nvPr/>
            </p:nvSpPr>
            <p:spPr>
              <a:xfrm rot="20718992">
                <a:off x="174348" y="64652"/>
                <a:ext cx="37767" cy="184808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" name="Circle"/>
              <p:cNvSpPr/>
              <p:nvPr/>
            </p:nvSpPr>
            <p:spPr>
              <a:xfrm rot="10800000">
                <a:off x="126021" y="28840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" name="Rectangle"/>
              <p:cNvSpPr/>
              <p:nvPr/>
            </p:nvSpPr>
            <p:spPr>
              <a:xfrm rot="590341">
                <a:off x="395672" y="21484"/>
                <a:ext cx="36778" cy="222653"/>
              </a:xfrm>
              <a:prstGeom prst="rect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" name="Circle"/>
              <p:cNvSpPr/>
              <p:nvPr/>
            </p:nvSpPr>
            <p:spPr>
              <a:xfrm rot="10800000">
                <a:off x="390315" y="-1"/>
                <a:ext cx="76697" cy="76697"/>
              </a:xfrm>
              <a:prstGeom prst="ellipse">
                <a:avLst/>
              </a:prstGeom>
              <a:solidFill>
                <a:srgbClr val="3EA6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1" name="Connection Line"/>
              <p:cNvSpPr/>
              <p:nvPr/>
            </p:nvSpPr>
            <p:spPr>
              <a:xfrm>
                <a:off x="184583" y="434337"/>
                <a:ext cx="221842" cy="79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70" extrusionOk="0">
                    <a:moveTo>
                      <a:pt x="0" y="3986"/>
                    </a:moveTo>
                    <a:cubicBezTo>
                      <a:pt x="8616" y="21600"/>
                      <a:pt x="15816" y="20271"/>
                      <a:pt x="21600" y="0"/>
                    </a:cubicBezTo>
                  </a:path>
                </a:pathLst>
              </a:custGeom>
              <a:noFill/>
              <a:ln w="508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5477979"/>
      </p:ext>
    </p:extLst>
  </p:cSld>
  <p:clrMapOvr>
    <a:masterClrMapping/>
  </p:clrMapOvr>
</p:sld>
</file>

<file path=ppt/theme/theme1.xml><?xml version="1.0" encoding="utf-8"?>
<a:theme xmlns:a="http://schemas.openxmlformats.org/drawingml/2006/main" name="1_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468775DC-C458-452B-B494-CBFA066AAFA0}" vid="{10EEBE7C-0769-4F35-B6EB-5940E3BEB5F4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098515-0C12-46CF-BC7C-69B4A13CD5FA}">
  <ds:schemaRefs>
    <ds:schemaRef ds:uri="4873beb7-5857-4685-be1f-d57550cc96cc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6516</TotalTime>
  <Words>288</Words>
  <Application>Microsoft Office PowerPoint</Application>
  <PresentationFormat>Widescreen</PresentationFormat>
  <Paragraphs>84</Paragraphs>
  <Slides>13</Slides>
  <Notes>8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Candara</vt:lpstr>
      <vt:lpstr>Consolas</vt:lpstr>
      <vt:lpstr>Times New Roman</vt:lpstr>
      <vt:lpstr>1_Tech Computer 16x9</vt:lpstr>
      <vt:lpstr>PowerPoint Presentation</vt:lpstr>
      <vt:lpstr> LET TODD  DO THE ADMIN   </vt:lpstr>
      <vt:lpstr> LET TODD  DO THE ADMIN   </vt:lpstr>
      <vt:lpstr>What does Gartner say?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 interaction  to  instance</vt:lpstr>
      <vt:lpstr>Our Solution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Provisioning</dc:title>
  <dc:creator>Ian Lewin (Britehouse)</dc:creator>
  <cp:lastModifiedBy>Ian Lewin (Britehouse)</cp:lastModifiedBy>
  <cp:revision>57</cp:revision>
  <dcterms:created xsi:type="dcterms:W3CDTF">2018-11-01T08:48:54Z</dcterms:created>
  <dcterms:modified xsi:type="dcterms:W3CDTF">2018-11-27T06:58:42Z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